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060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72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02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448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7439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20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6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769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0999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51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471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40DCDC-40C9-4146-B34A-3D0E44C57CAB}" type="datetimeFigureOut">
              <a:rPr lang="ru-RU" smtClean="0"/>
              <a:t>31.05.2024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DFFDFC-27A2-4C6C-AA58-521C380A7E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8074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922" y="365125"/>
            <a:ext cx="10122877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Диспансеризация взрослого населения репродуктивного </a:t>
            </a:r>
            <a:r>
              <a:rPr lang="ru-RU" sz="2400" b="1" dirty="0" smtClean="0"/>
              <a:t>возраста (18 – 49 лет) </a:t>
            </a:r>
            <a:r>
              <a:rPr lang="ru-RU" sz="2400" b="1" dirty="0" smtClean="0"/>
              <a:t>по оценке репродуктивного здоровья женщин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1800" b="1" dirty="0" smtClean="0">
                <a:solidFill>
                  <a:srgbClr val="C00000"/>
                </a:solidFill>
              </a:rPr>
              <a:t>(Программа государственных гарантий бесплатного оказания гражданам медицинской помощи на 2024 год и плановый период 2025 и 2026 годов, утвержденная постановлением Правительства Российской Федерации от 28.12.2023 № 2353 )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16523" y="1978269"/>
            <a:ext cx="5703277" cy="4198694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 smtClean="0">
                <a:solidFill>
                  <a:schemeClr val="accent5">
                    <a:lumMod val="75000"/>
                  </a:schemeClr>
                </a:solidFill>
              </a:rPr>
              <a:t>1 этап женщины</a:t>
            </a:r>
          </a:p>
          <a:p>
            <a:r>
              <a:rPr lang="ru-RU" sz="3200" dirty="0" smtClean="0"/>
              <a:t>Прием (осмотр) врачом акушером-гинекологом;</a:t>
            </a:r>
          </a:p>
          <a:p>
            <a:r>
              <a:rPr lang="ru-RU" sz="3200" dirty="0" smtClean="0"/>
              <a:t>Пальпация молочных желез;</a:t>
            </a:r>
          </a:p>
          <a:p>
            <a:r>
              <a:rPr lang="ru-RU" sz="3200" dirty="0" smtClean="0"/>
              <a:t>Осмотр шейки матки в зеркалах с забором материала на исследование;</a:t>
            </a:r>
          </a:p>
          <a:p>
            <a:r>
              <a:rPr lang="ru-RU" sz="3200" dirty="0" smtClean="0"/>
              <a:t>Микроскопическое исследование влагалищных мазков;</a:t>
            </a:r>
          </a:p>
          <a:p>
            <a:r>
              <a:rPr lang="ru-RU" sz="3200" dirty="0" smtClean="0"/>
              <a:t>Цитологическое исследование мазка с поверхности шейки матки и цервикального канала при его окрашивании по </a:t>
            </a:r>
            <a:r>
              <a:rPr lang="ru-RU" sz="3200" dirty="0" err="1" smtClean="0"/>
              <a:t>Папаниколау</a:t>
            </a:r>
            <a:r>
              <a:rPr lang="ru-RU" sz="3200" dirty="0" smtClean="0"/>
              <a:t>;</a:t>
            </a:r>
          </a:p>
          <a:p>
            <a:r>
              <a:rPr lang="ru-RU" sz="3200" dirty="0" smtClean="0"/>
              <a:t>У женщин в возрасте 18 – 29 лет проведение лабораторных исследований мазков в целях выявления возбудителей инфекционных заболеваний органов малого таза методом ПЦР: </a:t>
            </a:r>
            <a:r>
              <a:rPr lang="en-US" sz="3200" i="1" dirty="0" smtClean="0"/>
              <a:t>Neisseria </a:t>
            </a:r>
            <a:r>
              <a:rPr lang="en-US" sz="3200" i="1" dirty="0" err="1" smtClean="0"/>
              <a:t>gonorrhoeae</a:t>
            </a:r>
            <a:r>
              <a:rPr lang="en-US" sz="3200" i="1" dirty="0" smtClean="0"/>
              <a:t>; Trichomonas </a:t>
            </a:r>
            <a:r>
              <a:rPr lang="en-US" sz="3200" i="1" dirty="0" err="1" smtClean="0"/>
              <a:t>vaginalis</a:t>
            </a:r>
            <a:r>
              <a:rPr lang="en-US" sz="3200" i="1" dirty="0" smtClean="0"/>
              <a:t>; Chlamydia trachomatis; Mycoplasma </a:t>
            </a:r>
            <a:r>
              <a:rPr lang="en-US" sz="3200" i="1" dirty="0" err="1" smtClean="0"/>
              <a:t>genitalium</a:t>
            </a:r>
            <a:endParaRPr lang="ru-RU" sz="32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039815"/>
            <a:ext cx="5181600" cy="4137148"/>
          </a:xfrm>
        </p:spPr>
        <p:txBody>
          <a:bodyPr>
            <a:normAutofit fontScale="55000" lnSpcReduction="20000"/>
          </a:bodyPr>
          <a:lstStyle/>
          <a:p>
            <a:r>
              <a:rPr lang="ru-RU" sz="3800" b="1" dirty="0" smtClean="0">
                <a:solidFill>
                  <a:schemeClr val="accent5">
                    <a:lumMod val="75000"/>
                  </a:schemeClr>
                </a:solidFill>
              </a:rPr>
              <a:t>2 этап женщины</a:t>
            </a:r>
          </a:p>
          <a:p>
            <a:r>
              <a:rPr lang="ru-RU" sz="3200" dirty="0" smtClean="0"/>
              <a:t>В возрасте 30 – 49 лет проведение лабораторных исследований мазков в целях выявления возбудителей инфекционных заболеваний органов малого таза методом ПЦР;</a:t>
            </a:r>
          </a:p>
          <a:p>
            <a:r>
              <a:rPr lang="ru-RU" sz="3200" dirty="0" smtClean="0"/>
              <a:t>УЗИ органов малого таза в начале или середине менструального цикла;</a:t>
            </a:r>
          </a:p>
          <a:p>
            <a:r>
              <a:rPr lang="ru-RU" sz="3200" dirty="0" smtClean="0"/>
              <a:t>УЗИ молочных желез;</a:t>
            </a:r>
          </a:p>
          <a:p>
            <a:r>
              <a:rPr lang="ru-RU" sz="3200" dirty="0" smtClean="0"/>
              <a:t>Повторный прием (осмотр) врачом акушером-гинекологом</a:t>
            </a:r>
            <a:endParaRPr lang="ru-RU" sz="3200" dirty="0"/>
          </a:p>
        </p:txBody>
      </p:sp>
      <p:pic>
        <p:nvPicPr>
          <p:cNvPr id="5" name="Picture 3" descr="C:\Documents and Settings\Наташа\Мои документы\Мои рисунки\РМ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8270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5920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922" y="193431"/>
            <a:ext cx="10122877" cy="17320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/>
              <a:t>Диспансеризация взрослого населения репродуктивного </a:t>
            </a:r>
            <a:r>
              <a:rPr lang="ru-RU" sz="2400" b="1" dirty="0" smtClean="0"/>
              <a:t>возраста (18 – 49 лет) </a:t>
            </a:r>
            <a:r>
              <a:rPr lang="ru-RU" sz="2400" b="1" dirty="0" smtClean="0"/>
              <a:t>по оценке репродуктивного здоровья </a:t>
            </a:r>
            <a:r>
              <a:rPr lang="ru-RU" sz="2400" b="1" dirty="0" smtClean="0"/>
              <a:t>мужчин</a:t>
            </a:r>
            <a:br>
              <a:rPr lang="ru-RU" sz="2400" b="1" dirty="0" smtClean="0"/>
            </a:br>
            <a:r>
              <a:rPr lang="ru-RU" sz="2400" b="1" dirty="0" smtClean="0"/>
              <a:t> </a:t>
            </a:r>
            <a:br>
              <a:rPr lang="ru-RU" sz="2400" b="1" dirty="0" smtClean="0"/>
            </a:br>
            <a:r>
              <a:rPr lang="ru-RU" sz="1800" b="1" dirty="0" smtClean="0">
                <a:solidFill>
                  <a:srgbClr val="C00000"/>
                </a:solidFill>
              </a:rPr>
              <a:t>(</a:t>
            </a:r>
            <a:r>
              <a:rPr lang="ru-RU" sz="1800" b="1" dirty="0">
                <a:solidFill>
                  <a:srgbClr val="C00000"/>
                </a:solidFill>
              </a:rPr>
              <a:t>Программа государственных гарантий бесплатного оказания гражданам медицинской помощи на 2024 год и плановый период 2025 и 2026 годов, утвержденная постановлением Правительства Российской Федерации от 28.12.2023 № 2353 </a:t>
            </a:r>
            <a:r>
              <a:rPr lang="ru-RU" sz="1800" b="1" dirty="0" smtClean="0">
                <a:solidFill>
                  <a:srgbClr val="C00000"/>
                </a:solidFill>
              </a:rPr>
              <a:t>)</a:t>
            </a:r>
            <a:endParaRPr lang="ru-RU" sz="1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391509"/>
            <a:ext cx="5181600" cy="378545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 этап мужчины</a:t>
            </a:r>
          </a:p>
          <a:p>
            <a:r>
              <a:rPr lang="ru-RU" sz="2000" dirty="0" smtClean="0"/>
              <a:t>Прием (осмотр) врачом-урологом (при его отсутствии врачом-хирургом, прошедшим подготовку по вопросам репродуктивного здоровья у мужчин)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2391509"/>
            <a:ext cx="5758962" cy="446649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 этап мужчины</a:t>
            </a:r>
          </a:p>
          <a:p>
            <a:r>
              <a:rPr lang="ru-RU" sz="2000" dirty="0" err="1" smtClean="0"/>
              <a:t>Спермограмма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Микроскопическое исследование микрофлоры или проведение лабораторных исследований в целях выявления возбудителей инфекционных заболеваний органов малого таза методом ПЦР;</a:t>
            </a:r>
          </a:p>
          <a:p>
            <a:r>
              <a:rPr lang="ru-RU" sz="2000" dirty="0" smtClean="0"/>
              <a:t>УЗИ предстательной железы и органов мошонки;</a:t>
            </a:r>
          </a:p>
          <a:p>
            <a:r>
              <a:rPr lang="ru-RU" sz="2000" dirty="0" smtClean="0"/>
              <a:t>Повторный прием (осмотр) врачом-урологом (при его отсутствии врачом-хирургом, прошедшим подготовку по вопросам репродуктивного здоровья у мужчин)</a:t>
            </a:r>
          </a:p>
          <a:p>
            <a:endParaRPr lang="ru-RU" sz="2000" dirty="0" smtClean="0"/>
          </a:p>
        </p:txBody>
      </p:sp>
      <p:pic>
        <p:nvPicPr>
          <p:cNvPr id="5" name="Picture 3" descr="C:\Documents and Settings\Наташа\Мои документы\Мои рисунки\РМ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15888"/>
            <a:ext cx="827087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23827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235</Words>
  <Application>Microsoft Office PowerPoint</Application>
  <PresentationFormat>Широкоэкранный</PresentationFormat>
  <Paragraphs>21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Диспансеризация взрослого населения репродуктивного возраста (18 – 49 лет) по оценке репродуктивного здоровья женщин  (Программа государственных гарантий бесплатного оказания гражданам медицинской помощи на 2024 год и плановый период 2025 и 2026 годов, утвержденная постановлением Правительства Российской Федерации от 28.12.2023 № 2353 )</vt:lpstr>
      <vt:lpstr>Диспансеризация взрослого населения репродуктивного возраста (18 – 49 лет) по оценке репродуктивного здоровья мужчин   (Программа государственных гарантий бесплатного оказания гражданам медицинской помощи на 2024 год и плановый период 2025 и 2026 годов, утвержденная постановлением Правительства Российской Федерации от 28.12.2023 № 2353 )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Юдина</dc:creator>
  <cp:lastModifiedBy>Юдина</cp:lastModifiedBy>
  <cp:revision>52</cp:revision>
  <dcterms:created xsi:type="dcterms:W3CDTF">2024-03-18T11:27:56Z</dcterms:created>
  <dcterms:modified xsi:type="dcterms:W3CDTF">2024-05-31T13:48:02Z</dcterms:modified>
</cp:coreProperties>
</file>