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Объем отгруженных товаров собственного производства, выполненных работ и услуг</a:t>
            </a:r>
            <a:r>
              <a:rPr lang="en-US"/>
              <a:t> (</a:t>
            </a:r>
            <a:r>
              <a:rPr lang="ru-RU"/>
              <a:t>млн. рублей)</a:t>
            </a:r>
          </a:p>
        </c:rich>
      </c:tx>
      <c:layout>
        <c:manualLayout>
          <c:xMode val="edge"/>
          <c:yMode val="edge"/>
          <c:x val="0.13637489063867017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Лист1!$A$9</c:f>
              <c:strCache>
                <c:ptCount val="1"/>
                <c:pt idx="0">
                  <c:v>Прогноз</c:v>
                </c:pt>
              </c:strCache>
            </c:strRef>
          </c:tx>
          <c:invertIfNegative val="0"/>
          <c:cat>
            <c:numRef>
              <c:f>Лист1!$B$8:$C$8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Лист1!$B$9:$C$9</c:f>
              <c:numCache>
                <c:formatCode>General</c:formatCode>
                <c:ptCount val="2"/>
                <c:pt idx="0">
                  <c:v>37763.699999999997</c:v>
                </c:pt>
                <c:pt idx="1">
                  <c:v>51888.800000000003</c:v>
                </c:pt>
              </c:numCache>
            </c:numRef>
          </c:val>
        </c:ser>
        <c:ser>
          <c:idx val="1"/>
          <c:order val="1"/>
          <c:tx>
            <c:strRef>
              <c:f>Лист1!$A$10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cat>
            <c:numRef>
              <c:f>Лист1!$B$8:$C$8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Лист1!$B$10:$C$10</c:f>
              <c:numCache>
                <c:formatCode>General</c:formatCode>
                <c:ptCount val="2"/>
                <c:pt idx="0">
                  <c:v>50608.6</c:v>
                </c:pt>
                <c:pt idx="1">
                  <c:v>59143.3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61882368"/>
        <c:axId val="61883904"/>
      </c:barChart>
      <c:catAx>
        <c:axId val="6188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1883904"/>
        <c:crosses val="autoZero"/>
        <c:auto val="1"/>
        <c:lblAlgn val="ctr"/>
        <c:lblOffset val="100"/>
        <c:noMultiLvlLbl val="0"/>
      </c:catAx>
      <c:valAx>
        <c:axId val="61883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8823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6562117235345576"/>
          <c:y val="0.41749999999999998"/>
          <c:w val="0.25764654418197724"/>
          <c:h val="8.3717191601049873E-2"/>
        </c:manualLayout>
      </c:layout>
      <c:overlay val="0"/>
    </c:legend>
    <c:plotVisOnly val="1"/>
    <c:dispBlanksAs val="gap"/>
    <c:showDLblsOverMax val="0"/>
  </c:chart>
  <c:spPr>
    <a:solidFill>
      <a:schemeClr val="lt1"/>
    </a:solidFill>
    <a:ln w="381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Объем оборота розничной торговли во всех канал реализации (млн. рублей)</a:t>
            </a:r>
          </a:p>
        </c:rich>
      </c:tx>
      <c:layout>
        <c:manualLayout>
          <c:xMode val="edge"/>
          <c:yMode val="edge"/>
          <c:x val="0.12391666666666666"/>
          <c:y val="4.166666666666666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927078061285374E-2"/>
          <c:y val="0.3728153476853231"/>
          <c:w val="0.92814584387742927"/>
          <c:h val="0.5338093835138384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Лист1!$A$47</c:f>
              <c:strCache>
                <c:ptCount val="1"/>
                <c:pt idx="0">
                  <c:v>Прогноз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6.0185185185185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Лист1!$B$46:$C$46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Лист1!$B$47:$C$47</c:f>
              <c:numCache>
                <c:formatCode>General</c:formatCode>
                <c:ptCount val="2"/>
                <c:pt idx="0">
                  <c:v>6399.5</c:v>
                </c:pt>
                <c:pt idx="1">
                  <c:v>7363.1</c:v>
                </c:pt>
              </c:numCache>
            </c:numRef>
          </c:val>
        </c:ser>
        <c:ser>
          <c:idx val="1"/>
          <c:order val="1"/>
          <c:tx>
            <c:strRef>
              <c:f>Лист1!$A$48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5.55555555555554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Лист1!$B$46:$C$46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Лист1!$B$48:$C$48</c:f>
              <c:numCache>
                <c:formatCode>General</c:formatCode>
                <c:ptCount val="2"/>
                <c:pt idx="0">
                  <c:v>6745.9</c:v>
                </c:pt>
                <c:pt idx="1">
                  <c:v>7871.7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7724032"/>
        <c:axId val="164521088"/>
        <c:axId val="0"/>
      </c:bar3DChart>
      <c:catAx>
        <c:axId val="15772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4521088"/>
        <c:crosses val="autoZero"/>
        <c:auto val="1"/>
        <c:lblAlgn val="ctr"/>
        <c:lblOffset val="100"/>
        <c:noMultiLvlLbl val="0"/>
      </c:catAx>
      <c:valAx>
        <c:axId val="164521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77240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901683879988176"/>
          <c:y val="0.27330860178176658"/>
          <c:w val="0.30865543241526622"/>
          <c:h val="4.622131357385411E-2"/>
        </c:manualLayout>
      </c:layout>
      <c:overlay val="0"/>
    </c:legend>
    <c:plotVisOnly val="1"/>
    <c:dispBlanksAs val="gap"/>
    <c:showDLblsOverMax val="0"/>
  </c:chart>
  <c:spPr>
    <a:solidFill>
      <a:srgbClr val="A5B592"/>
    </a:solidFill>
    <a:ln w="38100" cap="flat" cmpd="sng" algn="ctr">
      <a:solidFill>
        <a:sysClr val="window" lastClr="FFFFFF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ysClr val="window" lastClr="FFFFFF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Объем собственных доходов консолидированного бюджета (млн. рублей)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Лист1!$A$33</c:f>
              <c:strCache>
                <c:ptCount val="1"/>
                <c:pt idx="0">
                  <c:v>Прогноз</c:v>
                </c:pt>
              </c:strCache>
            </c:strRef>
          </c:tx>
          <c:invertIfNegative val="0"/>
          <c:cat>
            <c:numRef>
              <c:f>Лист1!$B$32:$C$32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Лист1!$B$33:$C$33</c:f>
              <c:numCache>
                <c:formatCode>General</c:formatCode>
                <c:ptCount val="2"/>
                <c:pt idx="0">
                  <c:v>580.20000000000005</c:v>
                </c:pt>
                <c:pt idx="1">
                  <c:v>548.77</c:v>
                </c:pt>
              </c:numCache>
            </c:numRef>
          </c:val>
        </c:ser>
        <c:ser>
          <c:idx val="1"/>
          <c:order val="1"/>
          <c:tx>
            <c:strRef>
              <c:f>Лист1!$A$34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cat>
            <c:numRef>
              <c:f>Лист1!$B$32:$C$32</c:f>
              <c:numCache>
                <c:formatCode>General</c:formatCode>
                <c:ptCount val="2"/>
                <c:pt idx="0">
                  <c:v>2022</c:v>
                </c:pt>
                <c:pt idx="1">
                  <c:v>2023</c:v>
                </c:pt>
              </c:numCache>
            </c:numRef>
          </c:cat>
          <c:val>
            <c:numRef>
              <c:f>Лист1!$B$34:$C$34</c:f>
              <c:numCache>
                <c:formatCode>General</c:formatCode>
                <c:ptCount val="2"/>
                <c:pt idx="0">
                  <c:v>598.5</c:v>
                </c:pt>
                <c:pt idx="1">
                  <c:v>575.9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44885248"/>
        <c:axId val="144886784"/>
      </c:barChart>
      <c:catAx>
        <c:axId val="14488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4886784"/>
        <c:crosses val="autoZero"/>
        <c:auto val="1"/>
        <c:lblAlgn val="ctr"/>
        <c:lblOffset val="100"/>
        <c:noMultiLvlLbl val="0"/>
      </c:catAx>
      <c:valAx>
        <c:axId val="144886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488524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solidFill>
      <a:sysClr val="window" lastClr="FFFFFF"/>
    </a:solidFill>
    <a:ln w="25400" cap="flat" cmpd="sng" algn="ctr">
      <a:solidFill>
        <a:srgbClr val="809EC2"/>
      </a:solidFill>
      <a:prstDash val="solid"/>
    </a:ln>
    <a:effectLst/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Организации в</a:t>
            </a:r>
            <a:r>
              <a:rPr lang="ru-RU" baseline="0"/>
              <a:t> сфере ЖКХ</a:t>
            </a:r>
            <a:endParaRPr lang="ru-RU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991020968754744"/>
          <c:y val="0.20148366705693668"/>
          <c:w val="0.31871009040678755"/>
          <c:h val="0.76424414381308059"/>
        </c:manualLayout>
      </c:layout>
      <c:overlay val="0"/>
      <c:spPr>
        <a:solidFill>
          <a:schemeClr val="bg1"/>
        </a:solidFill>
      </c:sp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Организации</a:t>
            </a:r>
            <a:r>
              <a:rPr lang="ru-RU" baseline="0"/>
              <a:t> в сфере ЖКХ</a:t>
            </a:r>
            <a:endParaRPr lang="ru-RU"/>
          </a:p>
        </c:rich>
      </c:tx>
      <c:layout>
        <c:manualLayout>
          <c:xMode val="edge"/>
          <c:yMode val="edge"/>
          <c:x val="0.24697238924672327"/>
          <c:y val="2.9525204756714633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104111986001752E-2"/>
          <c:y val="0.14138451443569555"/>
          <c:w val="0.63368066491688535"/>
          <c:h val="0.81896726450860313"/>
        </c:manualLayout>
      </c:layout>
      <c:pie3DChart>
        <c:varyColors val="1"/>
        <c:ser>
          <c:idx val="0"/>
          <c:order val="0"/>
          <c:dPt>
            <c:idx val="2"/>
            <c:bubble3D val="0"/>
            <c:explosion val="10"/>
          </c:dPt>
          <c:dLbls>
            <c:dLbl>
              <c:idx val="0"/>
              <c:layout>
                <c:manualLayout>
                  <c:x val="-8.9445132810175382E-2"/>
                  <c:y val="8.4979623339819454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/>
                      <a:t>18,2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/>
                      <a:t>31,25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ru-RU" sz="1400"/>
                      <a:t>31,25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3634295713035872E-2"/>
                  <c:y val="3.0638305628463109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/>
                      <a:t>1</a:t>
                    </a:r>
                    <a:r>
                      <a:rPr lang="ru-RU" sz="1400"/>
                      <a:t>2,5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3627296587926508E-2"/>
                  <c:y val="4.199730242053077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/>
                      <a:t>6</a:t>
                    </a:r>
                    <a:r>
                      <a:rPr lang="ru-RU" sz="1400"/>
                      <a:t>,25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442796807759436"/>
                  <c:y val="7.8671344115643652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400"/>
                      <a:t>1</a:t>
                    </a:r>
                    <a:r>
                      <a:rPr lang="ru-RU" sz="1400"/>
                      <a:t>2,5</a:t>
                    </a:r>
                    <a:r>
                      <a:rPr lang="en-US" sz="1400"/>
                      <a:t>%</a:t>
                    </a:r>
                    <a:endParaRPr lang="en-US"/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Лист1!$A$111:$A$116</c:f>
              <c:strCache>
                <c:ptCount val="6"/>
                <c:pt idx="0">
                  <c:v>Организации по подаче тепловой энергии в МКД</c:v>
                </c:pt>
                <c:pt idx="1">
                  <c:v>Организации по подаче электрической энергии</c:v>
                </c:pt>
                <c:pt idx="2">
                  <c:v>Организации в сфере водоснабжения</c:v>
                </c:pt>
                <c:pt idx="3">
                  <c:v>Организации ЖКХ на базе муниципального образования</c:v>
                </c:pt>
                <c:pt idx="4">
                  <c:v>Организации в сфере газоснабжения</c:v>
                </c:pt>
                <c:pt idx="5">
                  <c:v>Организации в сфере обращения с ТКО</c:v>
                </c:pt>
              </c:strCache>
            </c:strRef>
          </c:cat>
          <c:val>
            <c:numRef>
              <c:f>Лист1!$B$111:$B$116</c:f>
              <c:numCache>
                <c:formatCode>0.00%</c:formatCode>
                <c:ptCount val="6"/>
                <c:pt idx="0">
                  <c:v>0.182</c:v>
                </c:pt>
                <c:pt idx="1">
                  <c:v>0.3125</c:v>
                </c:pt>
                <c:pt idx="2">
                  <c:v>0.3125</c:v>
                </c:pt>
                <c:pt idx="3">
                  <c:v>0.125</c:v>
                </c:pt>
                <c:pt idx="4">
                  <c:v>6.25E-2</c:v>
                </c:pt>
                <c:pt idx="5">
                  <c:v>0.125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17736562376893"/>
          <c:y val="4.7518355372151787E-2"/>
          <c:w val="0.34480213580604863"/>
          <c:h val="0.92034289461234264"/>
        </c:manualLayout>
      </c:layout>
      <c:overlay val="0"/>
      <c:spPr>
        <a:noFill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E8D3C3-9B44-47C0-BCF2-0C58F53C571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F02B27-9C60-4972-888E-68E08CEEA5C9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1. 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Производство пищевых и косметических продуктов действующим резидентом ТОСЭР "Рузаевка" ООО "Овер </a:t>
          </a:r>
          <a:r>
            <a:rPr lang="ru-RU" sz="2000" dirty="0" err="1" smtClean="0">
              <a:solidFill>
                <a:schemeClr val="bg2">
                  <a:lumMod val="10000"/>
                </a:schemeClr>
              </a:solidFill>
            </a:rPr>
            <a:t>Фарма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"</a:t>
          </a:r>
          <a:endParaRPr lang="ru-RU" sz="2000" dirty="0">
            <a:solidFill>
              <a:schemeClr val="bg2">
                <a:lumMod val="10000"/>
              </a:schemeClr>
            </a:solidFill>
          </a:endParaRPr>
        </a:p>
      </dgm:t>
    </dgm:pt>
    <dgm:pt modelId="{9E36BDE5-BB21-439D-A58F-E69853E24C6E}" type="parTrans" cxnId="{B351D55D-8DE2-46B6-AA72-08495948D459}">
      <dgm:prSet/>
      <dgm:spPr/>
      <dgm:t>
        <a:bodyPr/>
        <a:lstStyle/>
        <a:p>
          <a:endParaRPr lang="ru-RU"/>
        </a:p>
      </dgm:t>
    </dgm:pt>
    <dgm:pt modelId="{00A38339-F505-4DBE-BFFF-98787BF41504}" type="sibTrans" cxnId="{B351D55D-8DE2-46B6-AA72-08495948D459}">
      <dgm:prSet/>
      <dgm:spPr/>
      <dgm:t>
        <a:bodyPr/>
        <a:lstStyle/>
        <a:p>
          <a:endParaRPr lang="ru-RU"/>
        </a:p>
      </dgm:t>
    </dgm:pt>
    <dgm:pt modelId="{1D8BBF95-3567-43E4-997F-17809C938222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2. 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Строительство завода по производству бесцветной и декорированной стеклянной тары для пищевой промышленности в г. Рузаевка, Республики Мордовия действующим резидентом ТОСЭР "Рузаевка" ООО "</a:t>
          </a:r>
          <a:r>
            <a:rPr lang="ru-RU" sz="2000" dirty="0" err="1" smtClean="0">
              <a:solidFill>
                <a:schemeClr val="bg2">
                  <a:lumMod val="10000"/>
                </a:schemeClr>
              </a:solidFill>
            </a:rPr>
            <a:t>Гласс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 Декор"</a:t>
          </a:r>
          <a:endParaRPr lang="ru-RU" sz="2000" dirty="0" smtClean="0">
            <a:solidFill>
              <a:schemeClr val="bg2">
                <a:lumMod val="10000"/>
              </a:schemeClr>
            </a:solidFill>
          </a:endParaRPr>
        </a:p>
      </dgm:t>
    </dgm:pt>
    <dgm:pt modelId="{864D0BFA-1E23-4923-A7DF-3DAD90BACE0E}" type="parTrans" cxnId="{FE33205E-2E49-42CC-A06C-22A0E930FD52}">
      <dgm:prSet/>
      <dgm:spPr/>
      <dgm:t>
        <a:bodyPr/>
        <a:lstStyle/>
        <a:p>
          <a:endParaRPr lang="ru-RU"/>
        </a:p>
      </dgm:t>
    </dgm:pt>
    <dgm:pt modelId="{B8AF9B18-5B27-480B-A832-EC478CC078C3}" type="sibTrans" cxnId="{FE33205E-2E49-42CC-A06C-22A0E930FD52}">
      <dgm:prSet/>
      <dgm:spPr/>
      <dgm:t>
        <a:bodyPr/>
        <a:lstStyle/>
        <a:p>
          <a:endParaRPr lang="ru-RU"/>
        </a:p>
      </dgm:t>
    </dgm:pt>
    <dgm:pt modelId="{FEDF537B-8F45-4087-B78F-CBEA68B79799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3. 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Создание производства полимерных композитов на территории ТОСЭР Рузаевка действующим резидентом ТОСЭР "Рузаевка" ООО "Полимерные композиты"</a:t>
          </a:r>
          <a:endParaRPr lang="ru-RU" sz="2000" dirty="0">
            <a:solidFill>
              <a:schemeClr val="bg2">
                <a:lumMod val="10000"/>
              </a:schemeClr>
            </a:solidFill>
          </a:endParaRPr>
        </a:p>
      </dgm:t>
    </dgm:pt>
    <dgm:pt modelId="{3D5A92C7-EF4E-4E62-B6A5-9226E913CF6A}" type="parTrans" cxnId="{F46B4C60-A590-4B21-9C54-71DEDEA0845F}">
      <dgm:prSet/>
      <dgm:spPr/>
      <dgm:t>
        <a:bodyPr/>
        <a:lstStyle/>
        <a:p>
          <a:endParaRPr lang="ru-RU"/>
        </a:p>
      </dgm:t>
    </dgm:pt>
    <dgm:pt modelId="{45FA2175-2979-4472-85D0-6C9F6C5710A9}" type="sibTrans" cxnId="{F46B4C60-A590-4B21-9C54-71DEDEA0845F}">
      <dgm:prSet/>
      <dgm:spPr/>
      <dgm:t>
        <a:bodyPr/>
        <a:lstStyle/>
        <a:p>
          <a:endParaRPr lang="ru-RU"/>
        </a:p>
      </dgm:t>
    </dgm:pt>
    <dgm:pt modelId="{D3273F66-0692-425A-A468-9F62309C8D91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4. 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Строительство завода по первичной и последующей (промышленной) переработке мясной продукции ООО "Мясоперерабатывающий комплекс "</a:t>
          </a:r>
          <a:r>
            <a:rPr lang="ru-RU" sz="2000" dirty="0" err="1" smtClean="0">
              <a:solidFill>
                <a:schemeClr val="bg2">
                  <a:lumMod val="10000"/>
                </a:schemeClr>
              </a:solidFill>
            </a:rPr>
            <a:t>Атяшевский</a:t>
          </a:r>
          <a:r>
            <a:rPr lang="ru-RU" sz="2000" dirty="0" smtClean="0">
              <a:solidFill>
                <a:schemeClr val="bg2">
                  <a:lumMod val="10000"/>
                </a:schemeClr>
              </a:solidFill>
            </a:rPr>
            <a:t>"</a:t>
          </a:r>
          <a:endParaRPr lang="ru-RU" sz="2000" dirty="0" smtClean="0">
            <a:solidFill>
              <a:schemeClr val="bg2">
                <a:lumMod val="10000"/>
              </a:schemeClr>
            </a:solidFill>
          </a:endParaRPr>
        </a:p>
      </dgm:t>
    </dgm:pt>
    <dgm:pt modelId="{A64CC4FC-0E65-4C60-941C-917C849CDFBE}" type="parTrans" cxnId="{4E630EAC-93A5-4792-939C-D2BBBB06BFC6}">
      <dgm:prSet/>
      <dgm:spPr/>
      <dgm:t>
        <a:bodyPr/>
        <a:lstStyle/>
        <a:p>
          <a:endParaRPr lang="ru-RU"/>
        </a:p>
      </dgm:t>
    </dgm:pt>
    <dgm:pt modelId="{648A2166-B62A-4210-88AD-309B6FFBF1C9}" type="sibTrans" cxnId="{4E630EAC-93A5-4792-939C-D2BBBB06BFC6}">
      <dgm:prSet/>
      <dgm:spPr/>
      <dgm:t>
        <a:bodyPr/>
        <a:lstStyle/>
        <a:p>
          <a:endParaRPr lang="ru-RU"/>
        </a:p>
      </dgm:t>
    </dgm:pt>
    <dgm:pt modelId="{2B0636E0-B169-49A9-9449-94CEFF8FDA20}" type="pres">
      <dgm:prSet presAssocID="{67E8D3C3-9B44-47C0-BCF2-0C58F53C57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86C127-B6C8-4857-9299-17B8F046C93C}" type="pres">
      <dgm:prSet presAssocID="{9CF02B27-9C60-4972-888E-68E08CEEA5C9}" presName="linNode" presStyleCnt="0"/>
      <dgm:spPr/>
    </dgm:pt>
    <dgm:pt modelId="{1018CE73-8EA9-41A5-B3EF-89CE585148FC}" type="pres">
      <dgm:prSet presAssocID="{9CF02B27-9C60-4972-888E-68E08CEEA5C9}" presName="parentText" presStyleLbl="node1" presStyleIdx="0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5DE6B-A64E-43A5-8BE6-5AE5B8FE324E}" type="pres">
      <dgm:prSet presAssocID="{00A38339-F505-4DBE-BFFF-98787BF41504}" presName="sp" presStyleCnt="0"/>
      <dgm:spPr/>
    </dgm:pt>
    <dgm:pt modelId="{22363486-730A-42A1-9521-A99326A0928A}" type="pres">
      <dgm:prSet presAssocID="{1D8BBF95-3567-43E4-997F-17809C938222}" presName="linNode" presStyleCnt="0"/>
      <dgm:spPr/>
    </dgm:pt>
    <dgm:pt modelId="{8A9770FC-8206-4AD1-8882-B2E945773B3A}" type="pres">
      <dgm:prSet presAssocID="{1D8BBF95-3567-43E4-997F-17809C938222}" presName="parentText" presStyleLbl="node1" presStyleIdx="1" presStyleCnt="4" custScaleX="277778" custScaleY="1250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3B7EDE-A901-4D6E-B069-702C9440A30E}" type="pres">
      <dgm:prSet presAssocID="{B8AF9B18-5B27-480B-A832-EC478CC078C3}" presName="sp" presStyleCnt="0"/>
      <dgm:spPr/>
    </dgm:pt>
    <dgm:pt modelId="{655E5B7A-9E10-4032-8E78-4800AC338D7C}" type="pres">
      <dgm:prSet presAssocID="{FEDF537B-8F45-4087-B78F-CBEA68B79799}" presName="linNode" presStyleCnt="0"/>
      <dgm:spPr/>
    </dgm:pt>
    <dgm:pt modelId="{0AC1AAF2-17BC-43FC-995C-89E4BC9E075E}" type="pres">
      <dgm:prSet presAssocID="{FEDF537B-8F45-4087-B78F-CBEA68B79799}" presName="parentText" presStyleLbl="node1" presStyleIdx="2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8AFC6E-D188-4981-8395-5989B745E20E}" type="pres">
      <dgm:prSet presAssocID="{45FA2175-2979-4472-85D0-6C9F6C5710A9}" presName="sp" presStyleCnt="0"/>
      <dgm:spPr/>
    </dgm:pt>
    <dgm:pt modelId="{37B0975E-C661-42C8-83E5-DE9E6E0710AB}" type="pres">
      <dgm:prSet presAssocID="{D3273F66-0692-425A-A468-9F62309C8D91}" presName="linNode" presStyleCnt="0"/>
      <dgm:spPr/>
    </dgm:pt>
    <dgm:pt modelId="{F048AF88-A831-4018-9E76-ECEF5C08214C}" type="pres">
      <dgm:prSet presAssocID="{D3273F66-0692-425A-A468-9F62309C8D91}" presName="parentText" presStyleLbl="node1" presStyleIdx="3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3D03A8-08A4-47CB-98BF-A9181EAB227E}" type="presOf" srcId="{D3273F66-0692-425A-A468-9F62309C8D91}" destId="{F048AF88-A831-4018-9E76-ECEF5C08214C}" srcOrd="0" destOrd="0" presId="urn:microsoft.com/office/officeart/2005/8/layout/vList5"/>
    <dgm:cxn modelId="{4E630EAC-93A5-4792-939C-D2BBBB06BFC6}" srcId="{67E8D3C3-9B44-47C0-BCF2-0C58F53C5713}" destId="{D3273F66-0692-425A-A468-9F62309C8D91}" srcOrd="3" destOrd="0" parTransId="{A64CC4FC-0E65-4C60-941C-917C849CDFBE}" sibTransId="{648A2166-B62A-4210-88AD-309B6FFBF1C9}"/>
    <dgm:cxn modelId="{FE33205E-2E49-42CC-A06C-22A0E930FD52}" srcId="{67E8D3C3-9B44-47C0-BCF2-0C58F53C5713}" destId="{1D8BBF95-3567-43E4-997F-17809C938222}" srcOrd="1" destOrd="0" parTransId="{864D0BFA-1E23-4923-A7DF-3DAD90BACE0E}" sibTransId="{B8AF9B18-5B27-480B-A832-EC478CC078C3}"/>
    <dgm:cxn modelId="{F46B4C60-A590-4B21-9C54-71DEDEA0845F}" srcId="{67E8D3C3-9B44-47C0-BCF2-0C58F53C5713}" destId="{FEDF537B-8F45-4087-B78F-CBEA68B79799}" srcOrd="2" destOrd="0" parTransId="{3D5A92C7-EF4E-4E62-B6A5-9226E913CF6A}" sibTransId="{45FA2175-2979-4472-85D0-6C9F6C5710A9}"/>
    <dgm:cxn modelId="{B351D55D-8DE2-46B6-AA72-08495948D459}" srcId="{67E8D3C3-9B44-47C0-BCF2-0C58F53C5713}" destId="{9CF02B27-9C60-4972-888E-68E08CEEA5C9}" srcOrd="0" destOrd="0" parTransId="{9E36BDE5-BB21-439D-A58F-E69853E24C6E}" sibTransId="{00A38339-F505-4DBE-BFFF-98787BF41504}"/>
    <dgm:cxn modelId="{905C8EF1-68E0-45A5-94CC-9390D6BB1B0C}" type="presOf" srcId="{9CF02B27-9C60-4972-888E-68E08CEEA5C9}" destId="{1018CE73-8EA9-41A5-B3EF-89CE585148FC}" srcOrd="0" destOrd="0" presId="urn:microsoft.com/office/officeart/2005/8/layout/vList5"/>
    <dgm:cxn modelId="{9AF488AF-6700-4CED-80C7-F6CBF42EF2B2}" type="presOf" srcId="{FEDF537B-8F45-4087-B78F-CBEA68B79799}" destId="{0AC1AAF2-17BC-43FC-995C-89E4BC9E075E}" srcOrd="0" destOrd="0" presId="urn:microsoft.com/office/officeart/2005/8/layout/vList5"/>
    <dgm:cxn modelId="{9EE0A557-78AB-4E7D-B02B-FD6812BA18C0}" type="presOf" srcId="{67E8D3C3-9B44-47C0-BCF2-0C58F53C5713}" destId="{2B0636E0-B169-49A9-9449-94CEFF8FDA20}" srcOrd="0" destOrd="0" presId="urn:microsoft.com/office/officeart/2005/8/layout/vList5"/>
    <dgm:cxn modelId="{FA6DB475-5883-413D-83EE-CA323A4C09F9}" type="presOf" srcId="{1D8BBF95-3567-43E4-997F-17809C938222}" destId="{8A9770FC-8206-4AD1-8882-B2E945773B3A}" srcOrd="0" destOrd="0" presId="urn:microsoft.com/office/officeart/2005/8/layout/vList5"/>
    <dgm:cxn modelId="{0E4A3FAA-6487-46B9-BFDC-A6B52A47FC1D}" type="presParOf" srcId="{2B0636E0-B169-49A9-9449-94CEFF8FDA20}" destId="{3786C127-B6C8-4857-9299-17B8F046C93C}" srcOrd="0" destOrd="0" presId="urn:microsoft.com/office/officeart/2005/8/layout/vList5"/>
    <dgm:cxn modelId="{CDBC190D-6D14-42FE-A37D-F7478C420693}" type="presParOf" srcId="{3786C127-B6C8-4857-9299-17B8F046C93C}" destId="{1018CE73-8EA9-41A5-B3EF-89CE585148FC}" srcOrd="0" destOrd="0" presId="urn:microsoft.com/office/officeart/2005/8/layout/vList5"/>
    <dgm:cxn modelId="{73D2ED66-C1A9-4CAD-ADA7-24C354EFF00A}" type="presParOf" srcId="{2B0636E0-B169-49A9-9449-94CEFF8FDA20}" destId="{E455DE6B-A64E-43A5-8BE6-5AE5B8FE324E}" srcOrd="1" destOrd="0" presId="urn:microsoft.com/office/officeart/2005/8/layout/vList5"/>
    <dgm:cxn modelId="{409F9C98-C991-453B-8DC7-343A67AA7D82}" type="presParOf" srcId="{2B0636E0-B169-49A9-9449-94CEFF8FDA20}" destId="{22363486-730A-42A1-9521-A99326A0928A}" srcOrd="2" destOrd="0" presId="urn:microsoft.com/office/officeart/2005/8/layout/vList5"/>
    <dgm:cxn modelId="{92601F75-4219-4C75-97FE-57FF7BC3D886}" type="presParOf" srcId="{22363486-730A-42A1-9521-A99326A0928A}" destId="{8A9770FC-8206-4AD1-8882-B2E945773B3A}" srcOrd="0" destOrd="0" presId="urn:microsoft.com/office/officeart/2005/8/layout/vList5"/>
    <dgm:cxn modelId="{082474C2-61B2-4C81-AF3E-DA3106E71056}" type="presParOf" srcId="{2B0636E0-B169-49A9-9449-94CEFF8FDA20}" destId="{CD3B7EDE-A901-4D6E-B069-702C9440A30E}" srcOrd="3" destOrd="0" presId="urn:microsoft.com/office/officeart/2005/8/layout/vList5"/>
    <dgm:cxn modelId="{EA9CA4D7-82DD-41AB-8F11-224281890EE3}" type="presParOf" srcId="{2B0636E0-B169-49A9-9449-94CEFF8FDA20}" destId="{655E5B7A-9E10-4032-8E78-4800AC338D7C}" srcOrd="4" destOrd="0" presId="urn:microsoft.com/office/officeart/2005/8/layout/vList5"/>
    <dgm:cxn modelId="{69D330AD-D4D0-4EBF-8F68-5EC5EB357D86}" type="presParOf" srcId="{655E5B7A-9E10-4032-8E78-4800AC338D7C}" destId="{0AC1AAF2-17BC-43FC-995C-89E4BC9E075E}" srcOrd="0" destOrd="0" presId="urn:microsoft.com/office/officeart/2005/8/layout/vList5"/>
    <dgm:cxn modelId="{3EBA510C-CD83-431A-9711-F20DFBA8472D}" type="presParOf" srcId="{2B0636E0-B169-49A9-9449-94CEFF8FDA20}" destId="{478AFC6E-D188-4981-8395-5989B745E20E}" srcOrd="5" destOrd="0" presId="urn:microsoft.com/office/officeart/2005/8/layout/vList5"/>
    <dgm:cxn modelId="{2721D0B8-944F-4ED0-B69F-DAFB3F1746C4}" type="presParOf" srcId="{2B0636E0-B169-49A9-9449-94CEFF8FDA20}" destId="{37B0975E-C661-42C8-83E5-DE9E6E0710AB}" srcOrd="6" destOrd="0" presId="urn:microsoft.com/office/officeart/2005/8/layout/vList5"/>
    <dgm:cxn modelId="{F40F8EB8-47C1-4149-A563-40D8E6691E05}" type="presParOf" srcId="{37B0975E-C661-42C8-83E5-DE9E6E0710AB}" destId="{F048AF88-A831-4018-9E76-ECEF5C08214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8CE73-8EA9-41A5-B3EF-89CE585148FC}">
      <dsp:nvSpPr>
        <dsp:cNvPr id="0" name=""/>
        <dsp:cNvSpPr/>
      </dsp:nvSpPr>
      <dsp:spPr>
        <a:xfrm>
          <a:off x="4075" y="2412"/>
          <a:ext cx="8344777" cy="1129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1. 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Производство пищевых и косметических продуктов действующим резидентом ТОСЭР "Рузаевка" ООО "Овер </a:t>
          </a:r>
          <a:r>
            <a:rPr lang="ru-RU" sz="2000" kern="1200" dirty="0" err="1" smtClean="0">
              <a:solidFill>
                <a:schemeClr val="bg2">
                  <a:lumMod val="10000"/>
                </a:schemeClr>
              </a:solidFill>
            </a:rPr>
            <a:t>Фарма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"</a:t>
          </a:r>
          <a:endParaRPr lang="ru-RU" sz="20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59232" y="57569"/>
        <a:ext cx="8234463" cy="1019580"/>
      </dsp:txXfrm>
    </dsp:sp>
    <dsp:sp modelId="{8A9770FC-8206-4AD1-8882-B2E945773B3A}">
      <dsp:nvSpPr>
        <dsp:cNvPr id="0" name=""/>
        <dsp:cNvSpPr/>
      </dsp:nvSpPr>
      <dsp:spPr>
        <a:xfrm>
          <a:off x="4075" y="1188802"/>
          <a:ext cx="8344777" cy="14124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2. 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Строительство завода по производству бесцветной и декорированной стеклянной тары для пищевой промышленности в г. Рузаевка, Республики Мордовия действующим резидентом ТОСЭР "Рузаевка" ООО "</a:t>
          </a:r>
          <a:r>
            <a:rPr lang="ru-RU" sz="2000" kern="1200" dirty="0" err="1" smtClean="0">
              <a:solidFill>
                <a:schemeClr val="bg2">
                  <a:lumMod val="10000"/>
                </a:schemeClr>
              </a:solidFill>
            </a:rPr>
            <a:t>Гласс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 Декор"</a:t>
          </a:r>
          <a:endParaRPr lang="ru-RU" sz="2000" kern="1200" dirty="0" smtClean="0">
            <a:solidFill>
              <a:schemeClr val="bg2">
                <a:lumMod val="10000"/>
              </a:schemeClr>
            </a:solidFill>
          </a:endParaRPr>
        </a:p>
      </dsp:txBody>
      <dsp:txXfrm>
        <a:off x="73023" y="1257750"/>
        <a:ext cx="8206881" cy="1274506"/>
      </dsp:txXfrm>
    </dsp:sp>
    <dsp:sp modelId="{0AC1AAF2-17BC-43FC-995C-89E4BC9E075E}">
      <dsp:nvSpPr>
        <dsp:cNvPr id="0" name=""/>
        <dsp:cNvSpPr/>
      </dsp:nvSpPr>
      <dsp:spPr>
        <a:xfrm>
          <a:off x="4075" y="2657699"/>
          <a:ext cx="8344777" cy="1129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3. 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Создание производства полимерных композитов на территории ТОСЭР Рузаевка действующим резидентом ТОСЭР "Рузаевка" ООО "Полимерные композиты"</a:t>
          </a:r>
          <a:endParaRPr lang="ru-RU" sz="2000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59232" y="2712856"/>
        <a:ext cx="8234463" cy="1019580"/>
      </dsp:txXfrm>
    </dsp:sp>
    <dsp:sp modelId="{F048AF88-A831-4018-9E76-ECEF5C08214C}">
      <dsp:nvSpPr>
        <dsp:cNvPr id="0" name=""/>
        <dsp:cNvSpPr/>
      </dsp:nvSpPr>
      <dsp:spPr>
        <a:xfrm>
          <a:off x="4075" y="3844088"/>
          <a:ext cx="8344777" cy="1129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4. 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Строительство завода по первичной и последующей (промышленной) переработке мясной продукции ООО "Мясоперерабатывающий комплекс "</a:t>
          </a:r>
          <a:r>
            <a:rPr lang="ru-RU" sz="2000" kern="1200" dirty="0" err="1" smtClean="0">
              <a:solidFill>
                <a:schemeClr val="bg2">
                  <a:lumMod val="10000"/>
                </a:schemeClr>
              </a:solidFill>
            </a:rPr>
            <a:t>Атяшевский</a:t>
          </a:r>
          <a:r>
            <a:rPr lang="ru-RU" sz="2000" kern="1200" dirty="0" smtClean="0">
              <a:solidFill>
                <a:schemeClr val="bg2">
                  <a:lumMod val="10000"/>
                </a:schemeClr>
              </a:solidFill>
            </a:rPr>
            <a:t>"</a:t>
          </a:r>
          <a:endParaRPr lang="ru-RU" sz="2000" kern="1200" dirty="0" smtClean="0">
            <a:solidFill>
              <a:schemeClr val="bg2">
                <a:lumMod val="10000"/>
              </a:schemeClr>
            </a:solidFill>
          </a:endParaRPr>
        </a:p>
      </dsp:txBody>
      <dsp:txXfrm>
        <a:off x="59232" y="3899245"/>
        <a:ext cx="8234463" cy="1019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A285E8E-0420-4E48-9BDA-13749E4D509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4067C48-DC60-4BC5-81AC-58B52E94627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80928"/>
            <a:ext cx="47434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76917" y="3645024"/>
            <a:ext cx="5267083" cy="1296144"/>
          </a:xfrm>
        </p:spPr>
        <p:txBody>
          <a:bodyPr/>
          <a:lstStyle/>
          <a:p>
            <a:r>
              <a:rPr lang="ru-RU" sz="2400" dirty="0" smtClean="0"/>
              <a:t>Рузаевский муниципальный район</a:t>
            </a:r>
            <a:endParaRPr lang="ru-RU" sz="24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24" y="731565"/>
            <a:ext cx="385793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16141"/>
            <a:ext cx="3835109" cy="941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24" y="0"/>
            <a:ext cx="385793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76917" y="1190362"/>
            <a:ext cx="52670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Инвестиционные </a:t>
            </a:r>
          </a:p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ниши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21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6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928991" cy="101566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производства </a:t>
            </a:r>
            <a:r>
              <a:rPr lang="ru-RU" sz="3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полимерных </a:t>
            </a:r>
            <a:r>
              <a:rPr lang="ru-RU" sz="3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Композитов на </a:t>
            </a:r>
            <a:r>
              <a:rPr lang="ru-RU" sz="3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территории ТОСЭР </a:t>
            </a:r>
            <a:r>
              <a:rPr lang="ru-RU" sz="3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Рузаевка</a:t>
            </a:r>
            <a:endParaRPr lang="ru-RU" sz="3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264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9477" y="20935"/>
            <a:ext cx="742504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Производство пищевых и</a:t>
            </a:r>
          </a:p>
          <a:p>
            <a:pPr algn="ctr"/>
            <a:r>
              <a:rPr lang="ru-RU" sz="4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косметических продуктов</a:t>
            </a:r>
            <a:endParaRPr lang="ru-RU" sz="4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7467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Выпускаемая продукция - биологически </a:t>
            </a:r>
            <a:r>
              <a:rPr lang="ru-RU" dirty="0" smtClean="0"/>
              <a:t>активные пищевые </a:t>
            </a:r>
            <a:r>
              <a:rPr lang="ru-RU" dirty="0"/>
              <a:t>добавки и косметические-бытовые средства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Объем </a:t>
            </a:r>
            <a:r>
              <a:rPr lang="ru-RU" dirty="0"/>
              <a:t>инвестиций </a:t>
            </a:r>
            <a:r>
              <a:rPr lang="ru-RU" dirty="0" smtClean="0"/>
              <a:t>– 23,7 млн</a:t>
            </a:r>
            <a:r>
              <a:rPr lang="ru-RU" dirty="0"/>
              <a:t>. рублей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Количество </a:t>
            </a:r>
            <a:r>
              <a:rPr lang="ru-RU" dirty="0"/>
              <a:t>новых рабочих мест </a:t>
            </a:r>
            <a:r>
              <a:rPr lang="ru-RU" dirty="0" smtClean="0"/>
              <a:t>– 70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3001888"/>
            <a:ext cx="10059988" cy="38671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1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472285"/>
            <a:ext cx="8928992" cy="147732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000" algn="just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Выпускаемая продукция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бесцветная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декорированная стеклянная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тары для пищевой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промышленности.</a:t>
            </a:r>
          </a:p>
          <a:p>
            <a:pPr indent="450000" algn="just"/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 indent="4500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Объем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инвестиций (без НДС)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– 1 377,9 млн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рублей</a:t>
            </a:r>
          </a:p>
          <a:p>
            <a:pPr lvl="1" indent="4500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новых рабочих мест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– 203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7384"/>
            <a:ext cx="9144000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chemeClr val="bg1">
                    <a:lumMod val="50000"/>
                  </a:schemeClr>
                </a:solidFill>
              </a:rPr>
              <a:t>Строительство завода по производству бесцветной и декорированной стеклянной тары для пищевой промышленности в г. Рузаевка</a:t>
            </a:r>
            <a:endParaRPr lang="ru-RU" sz="2800" b="1" dirty="0">
              <a:ln w="1905"/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751" y="2941204"/>
            <a:ext cx="5548498" cy="3728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33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56"/>
            <a:ext cx="912653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060"/>
            <a:ext cx="9126537" cy="138499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Строительство завода по первичной и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последующей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(промышленной)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переработке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мясной продукции</a:t>
            </a:r>
            <a:endParaRPr lang="ru-RU" sz="28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301207"/>
            <a:ext cx="1512169" cy="1486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506279"/>
            <a:ext cx="1601663" cy="1076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49" y="1374650"/>
            <a:ext cx="5330130" cy="920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56062" y="1511716"/>
            <a:ext cx="526191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ООО </a:t>
            </a:r>
            <a:r>
              <a:rPr lang="ru-RU" b="1" dirty="0" smtClean="0"/>
              <a:t>«Мясоперерабатывающий комплекс «</a:t>
            </a:r>
            <a:r>
              <a:rPr lang="ru-RU" b="1" dirty="0" err="1" smtClean="0"/>
              <a:t>Атяшевский</a:t>
            </a:r>
            <a:r>
              <a:rPr lang="ru-RU" b="1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32665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68" y="0"/>
            <a:ext cx="9144000" cy="54868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сведения о Рузаевском муниципальном районе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692696"/>
            <a:ext cx="4248472" cy="20162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700" dirty="0">
                <a:solidFill>
                  <a:schemeClr val="tx1"/>
                </a:solidFill>
              </a:rPr>
              <a:t>Рузаевский муниципальный район Республики Мордовия на </a:t>
            </a:r>
            <a:r>
              <a:rPr lang="ru-RU" sz="1700" dirty="0" smtClean="0">
                <a:solidFill>
                  <a:schemeClr val="tx1"/>
                </a:solidFill>
              </a:rPr>
              <a:t>01.01.2024 г</a:t>
            </a:r>
            <a:r>
              <a:rPr lang="ru-RU" sz="1700" dirty="0">
                <a:solidFill>
                  <a:schemeClr val="tx1"/>
                </a:solidFill>
              </a:rPr>
              <a:t>. включает в себя </a:t>
            </a:r>
            <a:r>
              <a:rPr lang="ru-RU" sz="1700" dirty="0" smtClean="0">
                <a:solidFill>
                  <a:schemeClr val="tx1"/>
                </a:solidFill>
              </a:rPr>
              <a:t>1</a:t>
            </a:r>
            <a:r>
              <a:rPr lang="en-US" sz="1700" dirty="0" smtClean="0">
                <a:solidFill>
                  <a:schemeClr val="tx1"/>
                </a:solidFill>
              </a:rPr>
              <a:t>7</a:t>
            </a:r>
            <a:r>
              <a:rPr lang="ru-RU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>
                <a:solidFill>
                  <a:schemeClr val="tx1"/>
                </a:solidFill>
              </a:rPr>
              <a:t>административных единиц: </a:t>
            </a:r>
            <a:endParaRPr lang="en-US" sz="1700" dirty="0" smtClean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одно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городское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поселение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Рузаевка </a:t>
            </a:r>
            <a:endParaRPr lang="en-US" sz="1700" dirty="0" smtClean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1</a:t>
            </a:r>
            <a:r>
              <a:rPr lang="en-US" sz="1700" dirty="0" smtClean="0">
                <a:solidFill>
                  <a:schemeClr val="tx1"/>
                </a:solidFill>
              </a:rPr>
              <a:t>6 </a:t>
            </a:r>
            <a:r>
              <a:rPr lang="ru-RU" sz="1700" dirty="0" smtClean="0">
                <a:solidFill>
                  <a:schemeClr val="tx1"/>
                </a:solidFill>
              </a:rPr>
              <a:t>сельских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поселений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(63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населенных</a:t>
            </a:r>
            <a:r>
              <a:rPr lang="en-US" sz="1700" dirty="0" smtClean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пункта</a:t>
            </a:r>
            <a:r>
              <a:rPr lang="ru-RU" sz="17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03357" y="692696"/>
            <a:ext cx="3773099" cy="33843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solidFill>
                  <a:schemeClr val="tx1"/>
                </a:solidFill>
              </a:rPr>
              <a:t>На территории района проживает 8% населения Республики Мордовия (2-е место среди муниципальных образований республики). На </a:t>
            </a:r>
            <a:r>
              <a:rPr lang="ru-RU" sz="1500" dirty="0" smtClean="0">
                <a:solidFill>
                  <a:schemeClr val="tx1"/>
                </a:solidFill>
              </a:rPr>
              <a:t>01.01.2024 г</a:t>
            </a:r>
            <a:r>
              <a:rPr lang="ru-RU" sz="1500" dirty="0">
                <a:solidFill>
                  <a:schemeClr val="tx1"/>
                </a:solidFill>
              </a:rPr>
              <a:t>. численность </a:t>
            </a:r>
            <a:r>
              <a:rPr lang="ru-RU" sz="1500" dirty="0" smtClean="0">
                <a:solidFill>
                  <a:schemeClr val="tx1"/>
                </a:solidFill>
              </a:rPr>
              <a:t>постоянного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населения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района – 58,8тыс.человек</a:t>
            </a:r>
            <a:r>
              <a:rPr lang="ru-RU" sz="1500" dirty="0">
                <a:solidFill>
                  <a:schemeClr val="tx1"/>
                </a:solidFill>
              </a:rPr>
              <a:t>, </a:t>
            </a:r>
            <a:r>
              <a:rPr lang="ru-RU" sz="1500" dirty="0" smtClean="0">
                <a:solidFill>
                  <a:schemeClr val="tx1"/>
                </a:solidFill>
              </a:rPr>
              <a:t>в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том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числе: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в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городе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Рузаевка </a:t>
            </a:r>
            <a:r>
              <a:rPr lang="ru-RU" sz="1500" dirty="0">
                <a:solidFill>
                  <a:schemeClr val="tx1"/>
                </a:solidFill>
              </a:rPr>
              <a:t>– </a:t>
            </a:r>
            <a:r>
              <a:rPr lang="ru-RU" sz="1500" dirty="0" smtClean="0">
                <a:solidFill>
                  <a:schemeClr val="tx1"/>
                </a:solidFill>
              </a:rPr>
              <a:t>42,1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тыс.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человек</a:t>
            </a:r>
            <a:r>
              <a:rPr lang="ru-RU" sz="1500" dirty="0">
                <a:solidFill>
                  <a:schemeClr val="tx1"/>
                </a:solidFill>
              </a:rPr>
              <a:t>, </a:t>
            </a:r>
            <a:r>
              <a:rPr lang="ru-RU" sz="1500" dirty="0" smtClean="0">
                <a:solidFill>
                  <a:schemeClr val="tx1"/>
                </a:solidFill>
              </a:rPr>
              <a:t>в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сельской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местности </a:t>
            </a:r>
            <a:r>
              <a:rPr lang="ru-RU" sz="1500" dirty="0">
                <a:solidFill>
                  <a:schemeClr val="tx1"/>
                </a:solidFill>
              </a:rPr>
              <a:t>– </a:t>
            </a:r>
            <a:r>
              <a:rPr lang="en-US" sz="1500" dirty="0" smtClean="0">
                <a:solidFill>
                  <a:schemeClr val="tx1"/>
                </a:solidFill>
              </a:rPr>
              <a:t>16,7 </a:t>
            </a:r>
            <a:r>
              <a:rPr lang="ru-RU" sz="1500" dirty="0" smtClean="0">
                <a:solidFill>
                  <a:schemeClr val="tx1"/>
                </a:solidFill>
              </a:rPr>
              <a:t>тыс.</a:t>
            </a:r>
            <a:r>
              <a:rPr lang="en-US" sz="1500" dirty="0" smtClean="0">
                <a:solidFill>
                  <a:schemeClr val="tx1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человек</a:t>
            </a:r>
            <a:r>
              <a:rPr lang="ru-RU" sz="1500" dirty="0">
                <a:solidFill>
                  <a:schemeClr val="tx1"/>
                </a:solidFill>
              </a:rPr>
              <a:t>. В структуре национального состава населения присутствуют: русские – 60%, мордва – 31%, татары – 7% и другие национальности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  <a:r>
              <a:rPr lang="ru-RU" sz="1500" dirty="0">
                <a:solidFill>
                  <a:schemeClr val="tx1"/>
                </a:solidFill>
              </a:rPr>
              <a:t>–</a:t>
            </a:r>
            <a:r>
              <a:rPr lang="en-US" sz="1500" dirty="0">
                <a:solidFill>
                  <a:schemeClr val="tx1"/>
                </a:solidFill>
              </a:rPr>
              <a:t> </a:t>
            </a:r>
            <a:r>
              <a:rPr lang="ru-RU" sz="1500" dirty="0">
                <a:solidFill>
                  <a:schemeClr val="tx1"/>
                </a:solidFill>
              </a:rPr>
              <a:t>2%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2852936"/>
            <a:ext cx="4238200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Площадь территории района – 1118 кв. км., в том числе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Площадь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сельскохозяйственных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угодий 79,5 </a:t>
            </a:r>
            <a:r>
              <a:rPr lang="ru-RU" dirty="0">
                <a:solidFill>
                  <a:schemeClr val="tx1"/>
                </a:solidFill>
              </a:rPr>
              <a:t>тыс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га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78824"/>
            <a:ext cx="3287795" cy="246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4320480" cy="244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20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показатели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9959755"/>
              </p:ext>
            </p:extLst>
          </p:nvPr>
        </p:nvGraphicFramePr>
        <p:xfrm>
          <a:off x="107504" y="908720"/>
          <a:ext cx="468052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3283509"/>
              </p:ext>
            </p:extLst>
          </p:nvPr>
        </p:nvGraphicFramePr>
        <p:xfrm>
          <a:off x="4932040" y="908720"/>
          <a:ext cx="4104456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7991726"/>
              </p:ext>
            </p:extLst>
          </p:nvPr>
        </p:nvGraphicFramePr>
        <p:xfrm>
          <a:off x="107504" y="3861048"/>
          <a:ext cx="468052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8685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промышленной отрасли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836712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Промышленную отрасль района представляют 10 крупных и</a:t>
            </a:r>
          </a:p>
          <a:p>
            <a:r>
              <a:rPr lang="ru-RU" dirty="0"/>
              <a:t>средних предприятий: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17254" y="1427292"/>
            <a:ext cx="51030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АО «</a:t>
            </a:r>
            <a:r>
              <a:rPr lang="ru-RU" sz="1600" dirty="0" err="1"/>
              <a:t>Рузхиммаш</a:t>
            </a:r>
            <a:r>
              <a:rPr lang="ru-RU" sz="1600" dirty="0"/>
              <a:t>» - градообразующее предприятие.</a:t>
            </a:r>
          </a:p>
          <a:p>
            <a:r>
              <a:rPr lang="ru-RU" sz="1600" dirty="0"/>
              <a:t>Производство оборудования для химической, </a:t>
            </a:r>
            <a:r>
              <a:rPr lang="ru-RU" sz="1600" dirty="0" smtClean="0"/>
              <a:t>нефтяной</a:t>
            </a:r>
            <a:r>
              <a:rPr lang="en-US" sz="1600" dirty="0" smtClean="0"/>
              <a:t> </a:t>
            </a:r>
            <a:r>
              <a:rPr lang="ru-RU" sz="1600" dirty="0" smtClean="0"/>
              <a:t>и </a:t>
            </a:r>
            <a:r>
              <a:rPr lang="ru-RU" sz="1600" dirty="0"/>
              <a:t>газовой </a:t>
            </a:r>
            <a:r>
              <a:rPr lang="ru-RU" sz="1600" dirty="0" smtClean="0"/>
              <a:t>промышленности,</a:t>
            </a:r>
            <a:r>
              <a:rPr lang="en-US" sz="1600" dirty="0" smtClean="0"/>
              <a:t> </a:t>
            </a:r>
            <a:r>
              <a:rPr lang="ru-RU" sz="1600" dirty="0" smtClean="0"/>
              <a:t>производитель грузовых</a:t>
            </a:r>
            <a:r>
              <a:rPr lang="en-US" sz="1600" dirty="0" smtClean="0"/>
              <a:t> </a:t>
            </a:r>
            <a:r>
              <a:rPr lang="ru-RU" sz="1600" dirty="0" smtClean="0"/>
              <a:t>вагонов</a:t>
            </a:r>
            <a:r>
              <a:rPr lang="ru-RU" sz="1600" dirty="0"/>
              <a:t>, железнодорожных цистерн </a:t>
            </a:r>
            <a:r>
              <a:rPr lang="ru-RU" sz="1600" dirty="0" smtClean="0"/>
              <a:t>для</a:t>
            </a:r>
            <a:r>
              <a:rPr lang="en-US" sz="1600" dirty="0" smtClean="0"/>
              <a:t> </a:t>
            </a:r>
            <a:r>
              <a:rPr lang="ru-RU" sz="1600" dirty="0" smtClean="0"/>
              <a:t>транспортировки </a:t>
            </a:r>
            <a:r>
              <a:rPr lang="ru-RU" sz="1600" dirty="0"/>
              <a:t>газа, нефтепродуктов и кислот.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5864" y="3212976"/>
            <a:ext cx="41441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ООО «Стекольная компания «Развитие» -</a:t>
            </a:r>
          </a:p>
          <a:p>
            <a:r>
              <a:rPr lang="ru-RU" sz="1600" dirty="0"/>
              <a:t>производство полых стеклянных изделий</a:t>
            </a:r>
          </a:p>
          <a:p>
            <a:r>
              <a:rPr lang="ru-RU" sz="1600" dirty="0"/>
              <a:t>(бутылок и прочих емкостей из стекла или</a:t>
            </a:r>
          </a:p>
          <a:p>
            <a:r>
              <a:rPr lang="ru-RU" sz="1600" dirty="0"/>
              <a:t>хрусталя)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509120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ООО «Рузаевский завод керамических</a:t>
            </a:r>
          </a:p>
          <a:p>
            <a:r>
              <a:rPr lang="ru-RU" sz="1600" dirty="0"/>
              <a:t>изделий» - производство керамического</a:t>
            </a:r>
          </a:p>
          <a:p>
            <a:r>
              <a:rPr lang="ru-RU" sz="1600" dirty="0"/>
              <a:t>кирпича для промышленного и</a:t>
            </a:r>
          </a:p>
          <a:p>
            <a:r>
              <a:rPr lang="ru-RU" sz="1600" dirty="0"/>
              <a:t>гражданского строительства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36304" y="5661248"/>
            <a:ext cx="55801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ООО «НПО «</a:t>
            </a:r>
            <a:r>
              <a:rPr lang="ru-RU" sz="1600" dirty="0" err="1"/>
              <a:t>НефтехГазМаш</a:t>
            </a:r>
            <a:r>
              <a:rPr lang="ru-RU" sz="1600" dirty="0"/>
              <a:t>» - производство</a:t>
            </a:r>
          </a:p>
          <a:p>
            <a:r>
              <a:rPr lang="ru-RU" sz="1600" dirty="0"/>
              <a:t>частей железнодорожного подвижного</a:t>
            </a:r>
          </a:p>
          <a:p>
            <a:r>
              <a:rPr lang="ru-RU" sz="1600" dirty="0"/>
              <a:t>состава, производство металлических</a:t>
            </a:r>
          </a:p>
          <a:p>
            <a:r>
              <a:rPr lang="ru-RU" sz="1600" dirty="0"/>
              <a:t>цистерн, резервуаров и прочих емкостей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1809750" cy="150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56792"/>
            <a:ext cx="2184298" cy="1200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2860263" cy="1310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12976"/>
            <a:ext cx="1724025" cy="1076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9" y="4509120"/>
            <a:ext cx="942975" cy="1000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875" y="4509120"/>
            <a:ext cx="1933575" cy="102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121" y="4365104"/>
            <a:ext cx="1857375" cy="12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8" y="5589240"/>
            <a:ext cx="1242441" cy="1200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632" y="5612879"/>
            <a:ext cx="1113653" cy="1176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87" y="5661248"/>
            <a:ext cx="1798909" cy="1131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70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123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промышленной отрасли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65344" y="692696"/>
            <a:ext cx="52293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ЗАО «</a:t>
            </a:r>
            <a:r>
              <a:rPr lang="ru-RU" sz="1600" dirty="0" err="1"/>
              <a:t>РузОво</a:t>
            </a:r>
            <a:r>
              <a:rPr lang="ru-RU" sz="1600" dirty="0"/>
              <a:t>» - </a:t>
            </a:r>
            <a:r>
              <a:rPr lang="ru-RU" sz="1600" dirty="0" smtClean="0"/>
              <a:t>яйце перерабатывающая </a:t>
            </a:r>
            <a:r>
              <a:rPr lang="ru-RU" sz="1600" dirty="0"/>
              <a:t>фабрика.</a:t>
            </a:r>
          </a:p>
          <a:p>
            <a:r>
              <a:rPr lang="ru-RU" sz="1600" dirty="0"/>
              <a:t>Производство сухих яйцепродуктов глубокой </a:t>
            </a:r>
            <a:r>
              <a:rPr lang="ru-RU" sz="1600" dirty="0" smtClean="0"/>
              <a:t>переработки яйца</a:t>
            </a:r>
            <a:r>
              <a:rPr lang="ru-RU" sz="1600" dirty="0"/>
              <a:t>, применяемой в хлебопекарной, </a:t>
            </a:r>
            <a:r>
              <a:rPr lang="ru-RU" sz="1600" dirty="0" smtClean="0"/>
              <a:t>молочной, масложировой</a:t>
            </a:r>
            <a:r>
              <a:rPr lang="ru-RU" sz="1600" dirty="0"/>
              <a:t>, </a:t>
            </a:r>
            <a:r>
              <a:rPr lang="ru-RU" sz="1600" dirty="0" smtClean="0"/>
              <a:t>кондитерской промышленности</a:t>
            </a:r>
            <a:r>
              <a:rPr lang="ru-RU" sz="1600" dirty="0"/>
              <a:t>, а так </a:t>
            </a:r>
            <a:r>
              <a:rPr lang="ru-RU" sz="1600" dirty="0" smtClean="0"/>
              <a:t>же при </a:t>
            </a:r>
            <a:r>
              <a:rPr lang="ru-RU" sz="1600" dirty="0"/>
              <a:t>производстве полуфабрикатов и напитков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4753" y="2492896"/>
            <a:ext cx="43214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ООО «</a:t>
            </a:r>
            <a:r>
              <a:rPr lang="ru-RU" sz="1600" dirty="0" err="1"/>
              <a:t>Новомилк</a:t>
            </a:r>
            <a:r>
              <a:rPr lang="ru-RU" sz="1600" dirty="0"/>
              <a:t>» - переработка</a:t>
            </a:r>
          </a:p>
          <a:p>
            <a:r>
              <a:rPr lang="ru-RU" sz="1600" dirty="0"/>
              <a:t>молока, производство </a:t>
            </a:r>
            <a:r>
              <a:rPr lang="ru-RU" sz="1600" dirty="0" smtClean="0"/>
              <a:t>молочной продукции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9303" y="3314607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ООО «Рузаевский трикотаж» -</a:t>
            </a:r>
          </a:p>
          <a:p>
            <a:r>
              <a:rPr lang="ru-RU" sz="1600" dirty="0"/>
              <a:t>производство одежды из</a:t>
            </a:r>
          </a:p>
          <a:p>
            <a:r>
              <a:rPr lang="ru-RU" sz="1600" dirty="0"/>
              <a:t>текстильных мате-риалов и</a:t>
            </a:r>
          </a:p>
          <a:p>
            <a:r>
              <a:rPr lang="ru-RU" sz="1600" dirty="0"/>
              <a:t>аксессуаров одежды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407779"/>
            <a:ext cx="33123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ООО «Рузаевская швейная</a:t>
            </a:r>
          </a:p>
          <a:p>
            <a:r>
              <a:rPr lang="ru-RU" sz="1600" dirty="0"/>
              <a:t>фабрика» - производство</a:t>
            </a:r>
          </a:p>
          <a:p>
            <a:r>
              <a:rPr lang="ru-RU" sz="1600" dirty="0"/>
              <a:t>спецодежды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87724" y="4742286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ОАО «Рузаевский печатник» - полиграфическая</a:t>
            </a:r>
          </a:p>
          <a:p>
            <a:r>
              <a:rPr lang="ru-RU" sz="1600" dirty="0"/>
              <a:t>деятельность и предоставление услуг в этой области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774" y="5740933"/>
            <a:ext cx="59482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ОАО «Мордовская </a:t>
            </a:r>
            <a:r>
              <a:rPr lang="ru-RU" sz="1600" dirty="0" err="1"/>
              <a:t>электротеплосетевая</a:t>
            </a:r>
            <a:r>
              <a:rPr lang="ru-RU" sz="1600" dirty="0"/>
              <a:t> компания» -</a:t>
            </a:r>
          </a:p>
          <a:p>
            <a:r>
              <a:rPr lang="ru-RU" sz="1600" dirty="0"/>
              <a:t>распределение электроэнергии, производство пара </a:t>
            </a:r>
            <a:r>
              <a:rPr lang="ru-RU" sz="1600" dirty="0" smtClean="0"/>
              <a:t>и горячей </a:t>
            </a:r>
            <a:r>
              <a:rPr lang="ru-RU" sz="1600" dirty="0"/>
              <a:t>воды (тепловой энергии)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03" y="812587"/>
            <a:ext cx="1952625" cy="1390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03" y="2564904"/>
            <a:ext cx="1695450" cy="447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03" y="4509120"/>
            <a:ext cx="1895475" cy="102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4591"/>
            <a:ext cx="1343025" cy="857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13" y="764704"/>
            <a:ext cx="1704975" cy="1104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013" y="1988840"/>
            <a:ext cx="1057275" cy="129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38" y="1988840"/>
            <a:ext cx="1619250" cy="1257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708" y="3356992"/>
            <a:ext cx="1800225" cy="106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237" y="4636649"/>
            <a:ext cx="901171" cy="901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531" y="5561595"/>
            <a:ext cx="1107765" cy="1107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78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3600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сельскохозяйственной отрасли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00756"/>
            <a:ext cx="4320480" cy="287225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50" dirty="0" smtClean="0"/>
              <a:t>Доля района в республиканских объемах производства сельскохозяйственной продукции: </a:t>
            </a:r>
          </a:p>
          <a:p>
            <a:r>
              <a:rPr lang="ru-RU" sz="1550" dirty="0" smtClean="0"/>
              <a:t>молоко – 11,9% </a:t>
            </a:r>
          </a:p>
          <a:p>
            <a:r>
              <a:rPr lang="ru-RU" sz="1550" dirty="0" smtClean="0"/>
              <a:t>мясо – 1% </a:t>
            </a:r>
          </a:p>
          <a:p>
            <a:r>
              <a:rPr lang="ru-RU" sz="1550" dirty="0" smtClean="0"/>
              <a:t>яйцо – 19,3%</a:t>
            </a:r>
          </a:p>
          <a:p>
            <a:r>
              <a:rPr lang="ru-RU" sz="1550" dirty="0" smtClean="0"/>
              <a:t>зерно – 4,6% </a:t>
            </a:r>
          </a:p>
          <a:p>
            <a:r>
              <a:rPr lang="ru-RU" sz="1550" dirty="0" smtClean="0"/>
              <a:t>Ведущая отрасль животноводство: молочное скотоводство, птицеводство. </a:t>
            </a:r>
          </a:p>
          <a:p>
            <a:r>
              <a:rPr lang="ru-RU" sz="1550" dirty="0" smtClean="0"/>
              <a:t>Вспомогательная отрасль - растениеводство: - производство зерна и кормовых культуры</a:t>
            </a:r>
            <a:endParaRPr lang="ru-RU" sz="15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700756"/>
            <a:ext cx="4320480" cy="28722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3717032"/>
            <a:ext cx="4320480" cy="28803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717032"/>
            <a:ext cx="4320480" cy="2880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388843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53603"/>
            <a:ext cx="3888432" cy="242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61132"/>
            <a:ext cx="3888432" cy="239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29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жилищно-коммунальной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сферы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9664648"/>
              </p:ext>
            </p:extLst>
          </p:nvPr>
        </p:nvGraphicFramePr>
        <p:xfrm>
          <a:off x="1259632" y="836712"/>
          <a:ext cx="655272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7" y="5577263"/>
            <a:ext cx="7917267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На территории Рузаевского муниципального района в </a:t>
            </a:r>
            <a:r>
              <a:rPr lang="ru-RU" dirty="0" smtClean="0"/>
              <a:t>2023 </a:t>
            </a:r>
            <a:r>
              <a:rPr lang="ru-RU" dirty="0"/>
              <a:t>году </a:t>
            </a:r>
            <a:r>
              <a:rPr lang="ru-RU" dirty="0" smtClean="0"/>
              <a:t>проводился капитальный </a:t>
            </a:r>
            <a:r>
              <a:rPr lang="ru-RU" dirty="0"/>
              <a:t>ремонт многоквартирных домов через Фонд капитального ремонта </a:t>
            </a:r>
            <a:r>
              <a:rPr lang="ru-RU" dirty="0" smtClean="0"/>
              <a:t>на </a:t>
            </a:r>
            <a:r>
              <a:rPr lang="ru-RU" dirty="0"/>
              <a:t>сумму </a:t>
            </a:r>
            <a:r>
              <a:rPr lang="ru-RU" dirty="0" smtClean="0"/>
              <a:t>70 364 051,06 тыс</a:t>
            </a:r>
            <a:r>
              <a:rPr lang="ru-RU" dirty="0"/>
              <a:t>. руб.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268369"/>
              </p:ext>
            </p:extLst>
          </p:nvPr>
        </p:nvGraphicFramePr>
        <p:xfrm>
          <a:off x="683567" y="835327"/>
          <a:ext cx="7917267" cy="474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256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346" y="0"/>
            <a:ext cx="9124850" cy="693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84576" y="179929"/>
            <a:ext cx="3923928" cy="58477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Социальная сфера</a:t>
            </a:r>
            <a:endParaRPr lang="ru-RU" sz="32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48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Инвестиционный потенциал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20416150"/>
              </p:ext>
            </p:extLst>
          </p:nvPr>
        </p:nvGraphicFramePr>
        <p:xfrm>
          <a:off x="467544" y="1268760"/>
          <a:ext cx="8352928" cy="4976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3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403</TotalTime>
  <Words>687</Words>
  <Application>Microsoft Office PowerPoint</Application>
  <PresentationFormat>Экран (4:3)</PresentationFormat>
  <Paragraphs>88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Презентация PowerPoint</vt:lpstr>
      <vt:lpstr>Общие сведения о Рузаевском муниципальном районе</vt:lpstr>
      <vt:lpstr>Экономические показатели</vt:lpstr>
      <vt:lpstr>Развитие промышленной отрасли</vt:lpstr>
      <vt:lpstr>Развитие промышленной отрасли</vt:lpstr>
      <vt:lpstr>Развитие сельскохозяйственной отрасли</vt:lpstr>
      <vt:lpstr>Развитие жилищно-коммунальной сферы</vt:lpstr>
      <vt:lpstr>Презентация PowerPoint</vt:lpstr>
      <vt:lpstr>Инвестиционный потенциал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Инвестиционные ниши</dc:title>
  <dc:creator>Екатерина Григорьевна Уляшкина</dc:creator>
  <cp:lastModifiedBy>Екатерина Григорьевна Уляшкина</cp:lastModifiedBy>
  <cp:revision>30</cp:revision>
  <dcterms:created xsi:type="dcterms:W3CDTF">2024-06-25T14:19:55Z</dcterms:created>
  <dcterms:modified xsi:type="dcterms:W3CDTF">2024-07-30T09:02:00Z</dcterms:modified>
</cp:coreProperties>
</file>